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8" r:id="rId2"/>
    <p:sldId id="313" r:id="rId3"/>
    <p:sldId id="296" r:id="rId4"/>
    <p:sldId id="30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C046A6"/>
    <a:srgbClr val="F664D7"/>
    <a:srgbClr val="FFFF99"/>
    <a:srgbClr val="FFFFCC"/>
    <a:srgbClr val="CCFF99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7" autoAdjust="0"/>
    <p:restoredTop sz="94690" autoAdjust="0"/>
  </p:normalViewPr>
  <p:slideViewPr>
    <p:cSldViewPr>
      <p:cViewPr varScale="1">
        <p:scale>
          <a:sx n="127" d="100"/>
          <a:sy n="127" d="100"/>
        </p:scale>
        <p:origin x="220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01C61-58E5-41E3-8213-BFF18EA927C5}" type="datetimeFigureOut">
              <a:rPr lang="ru-RU" smtClean="0"/>
              <a:pPr/>
              <a:t>10.07.2022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51939-6BC8-470E-A30A-E6A6AB162F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10.07.2022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g-fotki.yandex.ru/get/47776/200418627.15e/0_16ef75_dbc0722b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60620"/>
            <a:ext cx="1116372" cy="413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04664"/>
            <a:ext cx="7416824" cy="45550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0" normalizeH="0" baseline="0" noProof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kumimoji="0" lang="ru-RU" sz="2800" b="1" i="0" u="none" strike="noStrike" kern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Силина Екатерина Олеговна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kern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normalizeH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Педагог -психолог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Батракова</a:t>
            </a:r>
            <a:r>
              <a:rPr lang="ru-RU" sz="28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Елена Витальевна</a:t>
            </a:r>
            <a:endParaRPr lang="ru-RU" sz="1600" b="1" kern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043608" y="764704"/>
            <a:ext cx="7416824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КАБИНЕТ </a:t>
            </a:r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психо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C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-речевого развития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C0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187624" y="1100891"/>
            <a:ext cx="763284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кабинете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психо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-речевого развития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оздана развивающая предметно – пространственная среда, соответствующая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требованиям ФГОС и отвечающая следующим условиям: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Соответствие возрасту и индивидуальным особенностям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Эстетичность и привлекательность оформления;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Содержательность и насыщенность, разнообразие материалов;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Доступность и безопасность для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Системность и полифункциональность;</a:t>
            </a:r>
          </a:p>
          <a:p>
            <a:pPr marL="0" marR="0" lvl="0" indent="4572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Организованное коррекционно-развивающее пространство предоставляет ребенку возможность реализовываться в русле: «Познавать - Творить - Действовать»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32656"/>
            <a:ext cx="7704856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Предметно-развивающая среда логопункта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1475656" y="188640"/>
            <a:ext cx="5976664" cy="369332"/>
            <a:chOff x="1259632" y="260648"/>
            <a:chExt cx="597666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1259632" y="260648"/>
              <a:ext cx="5976664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19672" y="260648"/>
              <a:ext cx="5040560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46A6"/>
                  </a:solidFill>
                </a:rPr>
                <a:t>ПРОГРАММНО-МЕТОДИЧЕСКОЕ ОБЕСПЕЧЕНИЕ</a:t>
              </a:r>
              <a:endParaRPr lang="ru-RU" b="1" dirty="0">
                <a:solidFill>
                  <a:srgbClr val="C046A6"/>
                </a:solidFill>
              </a:endParaRPr>
            </a:p>
          </p:txBody>
        </p:sp>
      </p:grpSp>
      <p:pic>
        <p:nvPicPr>
          <p:cNvPr id="22" name="Рисунок 21"/>
          <p:cNvPicPr/>
          <p:nvPr/>
        </p:nvPicPr>
        <p:blipFill>
          <a:blip r:embed="rId2" cstate="print"/>
          <a:srcRect l="5452" t="46693" r="53180" b="24249"/>
          <a:stretch>
            <a:fillRect/>
          </a:stretch>
        </p:blipFill>
        <p:spPr bwMode="auto">
          <a:xfrm>
            <a:off x="683568" y="4005064"/>
            <a:ext cx="37444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/>
          <p:cNvGrpSpPr/>
          <p:nvPr/>
        </p:nvGrpSpPr>
        <p:grpSpPr>
          <a:xfrm>
            <a:off x="179512" y="548680"/>
            <a:ext cx="8677597" cy="5863160"/>
            <a:chOff x="179512" y="548680"/>
            <a:chExt cx="8677597" cy="5863160"/>
          </a:xfrm>
        </p:grpSpPr>
        <p:pic>
          <p:nvPicPr>
            <p:cNvPr id="19" name="Рисунок 18"/>
            <p:cNvPicPr/>
            <p:nvPr/>
          </p:nvPicPr>
          <p:blipFill>
            <a:blip r:embed="rId3" cstate="print"/>
            <a:srcRect l="53120" t="50934" r="5999" b="12024"/>
            <a:stretch>
              <a:fillRect/>
            </a:stretch>
          </p:blipFill>
          <p:spPr bwMode="auto">
            <a:xfrm>
              <a:off x="4716016" y="620688"/>
              <a:ext cx="4141093" cy="3425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Рисунок 19"/>
            <p:cNvPicPr/>
            <p:nvPr/>
          </p:nvPicPr>
          <p:blipFill>
            <a:blip r:embed="rId4" cstate="print"/>
            <a:srcRect l="53123" t="15030" r="6200" b="48597"/>
            <a:stretch>
              <a:fillRect/>
            </a:stretch>
          </p:blipFill>
          <p:spPr bwMode="auto">
            <a:xfrm>
              <a:off x="179512" y="548680"/>
              <a:ext cx="4474840" cy="3381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Рисунок 22" descr="C:\Users\Дом\AppData\Local\Microsoft\Windows\Temporary Internet Files\Content.Word\IMG_0553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56176" y="4077072"/>
              <a:ext cx="2592288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30" name="Рисунок 142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629903">
              <a:off x="4897642" y="4274103"/>
              <a:ext cx="1568714" cy="2137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47664" y="188640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Компьютерные логопедические , развивающие программы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1560" y="188640"/>
            <a:ext cx="8208912" cy="6427502"/>
            <a:chOff x="611560" y="188640"/>
            <a:chExt cx="8208912" cy="6427502"/>
          </a:xfrm>
        </p:grpSpPr>
        <p:pic>
          <p:nvPicPr>
            <p:cNvPr id="3" name="Рисунок 2" descr="C:\Users\Дом\AppData\Local\Microsoft\Windows\Temporary Internet Files\Content.Word\IMG_0698.jpg"/>
            <p:cNvPicPr/>
            <p:nvPr/>
          </p:nvPicPr>
          <p:blipFill>
            <a:blip r:embed="rId2" cstate="print"/>
            <a:srcRect l="16020" r="1905"/>
            <a:stretch>
              <a:fillRect/>
            </a:stretch>
          </p:blipFill>
          <p:spPr bwMode="auto">
            <a:xfrm rot="5400000">
              <a:off x="395536" y="980728"/>
              <a:ext cx="4752528" cy="432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Группа 4"/>
            <p:cNvGrpSpPr/>
            <p:nvPr/>
          </p:nvGrpSpPr>
          <p:grpSpPr>
            <a:xfrm>
              <a:off x="1475656" y="188640"/>
              <a:ext cx="6336704" cy="432048"/>
              <a:chOff x="1259632" y="260648"/>
              <a:chExt cx="5976664" cy="36933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259632" y="260648"/>
                <a:ext cx="5976664" cy="369332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endParaRPr lang="ru-RU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19672" y="260648"/>
                <a:ext cx="5040560" cy="369332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ru-RU" b="1" dirty="0">
                  <a:solidFill>
                    <a:srgbClr val="C046A6"/>
                  </a:solidFill>
                </a:endParaRPr>
              </a:p>
            </p:txBody>
          </p:sp>
        </p:grpSp>
        <p:pic>
          <p:nvPicPr>
            <p:cNvPr id="74754" name="Рисунок 154" descr="Картинки по запросу диск логопедические упражнения"/>
            <p:cNvPicPr>
              <a:picLocks noChangeAspect="1" noChangeArrowheads="1"/>
            </p:cNvPicPr>
            <p:nvPr/>
          </p:nvPicPr>
          <p:blipFill>
            <a:blip r:embed="rId3" cstate="print"/>
            <a:srcRect t="7549"/>
            <a:stretch>
              <a:fillRect/>
            </a:stretch>
          </p:blipFill>
          <p:spPr bwMode="auto">
            <a:xfrm>
              <a:off x="4860032" y="4908182"/>
              <a:ext cx="2232248" cy="1545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076056" y="692696"/>
              <a:ext cx="3744416" cy="3970318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ru-RU" sz="1400" dirty="0" smtClean="0">
                  <a:latin typeface="+mj-lt"/>
                  <a:cs typeface="Times New Roman" pitchFamily="18" charset="0"/>
                </a:rPr>
                <a:t>Широко использую информационно-коммуникативные технологии в виде лицензионных компьютерных игр, пособий и тренажеров, применение которых, в процессе коррекции речевых нарушений у дошкольников позволяет сочетать коррекционные и учебно-развивающие задачи логопедического воздействия, учитывать закономерности и особенности психического развития дошкольников.</a:t>
              </a:r>
            </a:p>
            <a:p>
              <a:r>
                <a:rPr lang="ru-RU" sz="1400" dirty="0" smtClean="0">
                  <a:latin typeface="+mj-lt"/>
                  <a:cs typeface="Times New Roman" pitchFamily="18" charset="0"/>
                </a:rPr>
                <a:t>Компьютерные программы позволяют на всех этапах коррекционной работы совершенствовать  звукопроизношение, развивать фонетическую, просодическую, лексическую стороны речи,   развивать мышление, восприятие, память. Помогают осуществлять профилактику дисграфии и дислексии.</a:t>
              </a:r>
              <a:endParaRPr lang="ru-RU" sz="1400" dirty="0">
                <a:latin typeface="+mj-lt"/>
                <a:cs typeface="Times New Roman" pitchFamily="18" charset="0"/>
              </a:endParaRPr>
            </a:p>
          </p:txBody>
        </p:sp>
        <p:pic>
          <p:nvPicPr>
            <p:cNvPr id="4" name="Рисунок 3" descr="Картинки по запросу диск логопедические упражнения"/>
            <p:cNvPicPr/>
            <p:nvPr/>
          </p:nvPicPr>
          <p:blipFill>
            <a:blip r:embed="rId4" cstate="print"/>
            <a:srcRect l="13440" r="16001"/>
            <a:stretch>
              <a:fillRect/>
            </a:stretch>
          </p:blipFill>
          <p:spPr bwMode="auto">
            <a:xfrm rot="21043126">
              <a:off x="7255203" y="4473017"/>
              <a:ext cx="1512168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979712" y="260648"/>
            <a:ext cx="5076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46A6"/>
                </a:solidFill>
              </a:rPr>
              <a:t>ПРОГРАММНО-МЕТОДИЧЕСКОЕ ОБЕСПЕЧЕНИЕ</a:t>
            </a:r>
            <a:endParaRPr lang="ru-RU" b="1" dirty="0">
              <a:solidFill>
                <a:srgbClr val="C046A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7030A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3007</TotalTime>
  <Words>167</Words>
  <Application>Microsoft Office PowerPoint</Application>
  <PresentationFormat>Экран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Impact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234</cp:revision>
  <dcterms:created xsi:type="dcterms:W3CDTF">2014-07-06T18:18:01Z</dcterms:created>
  <dcterms:modified xsi:type="dcterms:W3CDTF">2022-07-10T08:59:19Z</dcterms:modified>
</cp:coreProperties>
</file>