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262" r:id="rId5"/>
    <p:sldId id="302" r:id="rId6"/>
    <p:sldId id="264" r:id="rId7"/>
    <p:sldId id="265" r:id="rId8"/>
    <p:sldId id="303" r:id="rId9"/>
    <p:sldId id="283" r:id="rId10"/>
    <p:sldId id="304" r:id="rId11"/>
    <p:sldId id="284" r:id="rId12"/>
    <p:sldId id="285" r:id="rId13"/>
    <p:sldId id="286" r:id="rId14"/>
    <p:sldId id="287" r:id="rId15"/>
    <p:sldId id="288" r:id="rId16"/>
    <p:sldId id="289" r:id="rId17"/>
    <p:sldId id="293" r:id="rId18"/>
    <p:sldId id="294" r:id="rId19"/>
    <p:sldId id="273" r:id="rId20"/>
    <p:sldId id="309" r:id="rId21"/>
    <p:sldId id="307" r:id="rId22"/>
    <p:sldId id="308" r:id="rId23"/>
    <p:sldId id="31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44F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510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10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468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37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213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33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228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72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29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422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0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4682-D688-40D2-BD91-2EB74F4C3CD6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077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mki-photoshop.ru/detskie/ramka-detskaya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2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793" y="1139252"/>
            <a:ext cx="9981063" cy="11242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 № 15 «КАПИТОШКИ»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9030" y="5531638"/>
            <a:ext cx="6138545" cy="101933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№ 29 «Даренка»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Лесной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^__^\Desktop\ОГОРОД НА ОКНЕ\ogorod_bez_khlopot-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8261" y="2263515"/>
            <a:ext cx="5840081" cy="2672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77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04867" y="524657"/>
            <a:ext cx="54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«Огород на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окне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» Анны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Стуковой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" name="Picture 3" descr="C:\Users\^__^\Desktop\ОГОРОД НА ОКНЕ\zPSDuXIfS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5983" y="1365355"/>
            <a:ext cx="3656351" cy="3656351"/>
          </a:xfrm>
          <a:prstGeom prst="rect">
            <a:avLst/>
          </a:prstGeom>
          <a:noFill/>
        </p:spPr>
      </p:pic>
      <p:pic>
        <p:nvPicPr>
          <p:cNvPr id="11" name="Picture 4" descr="C:\Users\^__^\Desktop\ОГОРОД НА ОКНЕ\EBuSCQrIQ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692" y="1368018"/>
            <a:ext cx="3732551" cy="3732551"/>
          </a:xfrm>
          <a:prstGeom prst="rect">
            <a:avLst/>
          </a:prstGeom>
          <a:noFill/>
        </p:spPr>
      </p:pic>
      <p:pic>
        <p:nvPicPr>
          <p:cNvPr id="12" name="Picture 5" descr="C:\Users\^__^\Desktop\ОГОРОД НА ОКНЕ\oSu1OK06-K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7227" y="2177492"/>
            <a:ext cx="3654698" cy="36546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69233" y="5387929"/>
            <a:ext cx="2458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Интересно каким вырастет авокадо?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27228" y="5900091"/>
            <a:ext cx="3654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из таких маленьких семян вырастает перец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25983" y="5168073"/>
            <a:ext cx="365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нас дома растет манго –экзотический фрукт!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2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23475" y="449706"/>
            <a:ext cx="734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«Огород на окне» Григория Полякова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Picture 6" descr="C:\Users\^__^\Desktop\ОГОРОД НА ОКНЕ\Y5_iWfbkL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779" y="1214204"/>
            <a:ext cx="1825824" cy="2728209"/>
          </a:xfrm>
          <a:prstGeom prst="rect">
            <a:avLst/>
          </a:prstGeom>
          <a:noFill/>
        </p:spPr>
      </p:pic>
      <p:pic>
        <p:nvPicPr>
          <p:cNvPr id="9" name="Picture 7" descr="C:\Users\^__^\Desktop\ОГОРОД НА ОКНЕ\IkGyuEhiRy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898" y="4103107"/>
            <a:ext cx="3492831" cy="2410120"/>
          </a:xfrm>
          <a:prstGeom prst="rect">
            <a:avLst/>
          </a:prstGeom>
          <a:noFill/>
        </p:spPr>
      </p:pic>
      <p:pic>
        <p:nvPicPr>
          <p:cNvPr id="13" name="Picture 8" descr="C:\Users\^__^\Desktop\ОГОРОД НА ОКНЕ\eFDHaDSpu9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7974" y="1246468"/>
            <a:ext cx="1957054" cy="2682487"/>
          </a:xfrm>
          <a:prstGeom prst="rect">
            <a:avLst/>
          </a:prstGeom>
          <a:noFill/>
        </p:spPr>
      </p:pic>
      <p:pic>
        <p:nvPicPr>
          <p:cNvPr id="14" name="Picture 9" descr="C:\Users\^__^\Desktop\ОГОРОД НА ОКНЕ\85cMjqZwY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617" y="1199214"/>
            <a:ext cx="2202594" cy="2714234"/>
          </a:xfrm>
          <a:prstGeom prst="rect">
            <a:avLst/>
          </a:prstGeom>
          <a:noFill/>
        </p:spPr>
      </p:pic>
      <p:pic>
        <p:nvPicPr>
          <p:cNvPr id="15" name="Picture 10" descr="C:\Users\^__^\Desktop\ОГОРОД НА ОКНЕ\AmqUVy0Ya2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3246" y="1229193"/>
            <a:ext cx="3758866" cy="272820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891135" y="4038814"/>
            <a:ext cx="4077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Витаминный огород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6342" y="5891135"/>
            <a:ext cx="326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скоро вырастет базилик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53850" y="464696"/>
            <a:ext cx="8319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«Огород на окне» Таисии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Штафиенко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Picture 11" descr="C:\Users\^__^\Desktop\ОГОРОД НА ОКНЕ\G-TWdfuPW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8319" y="1334123"/>
            <a:ext cx="2949205" cy="3927424"/>
          </a:xfrm>
          <a:prstGeom prst="rect">
            <a:avLst/>
          </a:prstGeom>
          <a:noFill/>
        </p:spPr>
      </p:pic>
      <p:pic>
        <p:nvPicPr>
          <p:cNvPr id="9" name="Picture 12" descr="C:\Users\^__^\Desktop\ОГОРОД НА ОКНЕ\QIsRqU_EEe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051" y="3796038"/>
            <a:ext cx="3551047" cy="2666357"/>
          </a:xfrm>
          <a:prstGeom prst="rect">
            <a:avLst/>
          </a:prstGeom>
          <a:noFill/>
        </p:spPr>
      </p:pic>
      <p:pic>
        <p:nvPicPr>
          <p:cNvPr id="13" name="Picture 13" descr="C:\Users\^__^\Desktop\ОГОРОД НА ОКНЕ\h6pZDv2TDK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904" y="1184221"/>
            <a:ext cx="3579185" cy="2617473"/>
          </a:xfrm>
          <a:prstGeom prst="rect">
            <a:avLst/>
          </a:prstGeom>
          <a:noFill/>
        </p:spPr>
      </p:pic>
      <p:pic>
        <p:nvPicPr>
          <p:cNvPr id="14" name="Picture 14" descr="C:\Users\^__^\Desktop\ОГОРОД НА ОКНЕ\7J0sX_fq5o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399" y="1618939"/>
            <a:ext cx="2348423" cy="29639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901784" y="5582800"/>
            <a:ext cx="5669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нас дома на подоконнике вырастают томаты…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88565" y="616425"/>
            <a:ext cx="751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«Огород на окне»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Ратибора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Копылова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15" descr="C:\Users\^__^\Desktop\ОГОРОД НА ОКНЕ\P6cdvvhFY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562" y="1345940"/>
            <a:ext cx="3227242" cy="4351338"/>
          </a:xfrm>
          <a:prstGeom prst="rect">
            <a:avLst/>
          </a:prstGeom>
          <a:noFill/>
        </p:spPr>
      </p:pic>
      <p:pic>
        <p:nvPicPr>
          <p:cNvPr id="7" name="Picture 16" descr="C:\Users\^__^\Desktop\ОГОРОД НА ОКНЕ\Lg24HzA1h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227" y="1375920"/>
            <a:ext cx="5875224" cy="43513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2508" y="5937108"/>
            <a:ext cx="5843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нас дома вырастают перчики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13613" y="494675"/>
            <a:ext cx="758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«Огород на окне» Юрия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Наймушина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17" descr="C:\Users\^__^\Desktop\ОГОРОД НА ОКНЕ\E0OhPBFJL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5945" y="1019331"/>
            <a:ext cx="2114375" cy="2819166"/>
          </a:xfrm>
          <a:prstGeom prst="rect">
            <a:avLst/>
          </a:prstGeom>
          <a:noFill/>
        </p:spPr>
      </p:pic>
      <p:pic>
        <p:nvPicPr>
          <p:cNvPr id="7" name="Picture 18" descr="C:\Users\^__^\Desktop\ОГОРОД НА ОКНЕ\0QoM-jBCF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380" y="4177722"/>
            <a:ext cx="1835905" cy="2224094"/>
          </a:xfrm>
          <a:prstGeom prst="rect">
            <a:avLst/>
          </a:prstGeom>
          <a:noFill/>
        </p:spPr>
      </p:pic>
      <p:pic>
        <p:nvPicPr>
          <p:cNvPr id="8" name="Picture 19" descr="C:\Users\^__^\Desktop\ОГОРОД НА ОКНЕ\Ek3by_VO3Y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39" y="1208182"/>
            <a:ext cx="2947157" cy="2390472"/>
          </a:xfrm>
          <a:prstGeom prst="rect">
            <a:avLst/>
          </a:prstGeom>
          <a:noFill/>
        </p:spPr>
      </p:pic>
      <p:pic>
        <p:nvPicPr>
          <p:cNvPr id="9" name="Picture 20" descr="C:\Users\^__^\Desktop\ОГОРОД НА ОКНЕ\DgI0kUHP5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0995" y="1199214"/>
            <a:ext cx="2405515" cy="2429421"/>
          </a:xfrm>
          <a:prstGeom prst="rect">
            <a:avLst/>
          </a:prstGeom>
          <a:noFill/>
        </p:spPr>
      </p:pic>
      <p:pic>
        <p:nvPicPr>
          <p:cNvPr id="10" name="Picture 21" descr="C:\Users\^__^\Desktop\ОГОРОД НА ОКНЕ\jkI-D3JRT5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2845" y="4167777"/>
            <a:ext cx="2233535" cy="2338968"/>
          </a:xfrm>
          <a:prstGeom prst="rect">
            <a:avLst/>
          </a:prstGeom>
          <a:noFill/>
        </p:spPr>
      </p:pic>
      <p:pic>
        <p:nvPicPr>
          <p:cNvPr id="11" name="Picture 22" descr="C:\Users\^__^\Desktop\ОГОРОД НА ОКНЕ\ntoyzurF2o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6027" y="4266452"/>
            <a:ext cx="2332002" cy="2254268"/>
          </a:xfrm>
          <a:prstGeom prst="rect">
            <a:avLst/>
          </a:prstGeom>
          <a:noFill/>
        </p:spPr>
      </p:pic>
      <p:pic>
        <p:nvPicPr>
          <p:cNvPr id="12" name="Picture 23" descr="C:\Users\^__^\Desktop\ОГОРОД НА ОКНЕ\m4C98NArcb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70624" y="1169233"/>
            <a:ext cx="2302232" cy="24766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452079" y="3687580"/>
            <a:ext cx="4092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Посадка и уход за настурцией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49324" y="4931765"/>
            <a:ext cx="3197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Растим бархатцы для участка в деском саду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98427" y="616425"/>
            <a:ext cx="730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«Огород на окне»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Алия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Константинова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24" descr="C:\Users\^__^\Desktop\ОГОРОД НА ОКНЕ\syaX-VPwc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735" y="1253410"/>
            <a:ext cx="3023409" cy="1700668"/>
          </a:xfrm>
          <a:prstGeom prst="rect">
            <a:avLst/>
          </a:prstGeom>
          <a:noFill/>
        </p:spPr>
      </p:pic>
      <p:pic>
        <p:nvPicPr>
          <p:cNvPr id="7" name="Picture 25" descr="C:\Users\^__^\Desktop\ОГОРОД НА ОКНЕ\YZjcKeO9B2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689" y="1274022"/>
            <a:ext cx="2933469" cy="1650076"/>
          </a:xfrm>
          <a:prstGeom prst="rect">
            <a:avLst/>
          </a:prstGeom>
          <a:noFill/>
        </p:spPr>
      </p:pic>
      <p:pic>
        <p:nvPicPr>
          <p:cNvPr id="8" name="Picture 26" descr="C:\Users\^__^\Desktop\ОГОРОД НА ОКНЕ\1Ao0bXGMC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6025" y="1394086"/>
            <a:ext cx="2693373" cy="1515022"/>
          </a:xfrm>
          <a:prstGeom prst="rect">
            <a:avLst/>
          </a:prstGeom>
          <a:noFill/>
        </p:spPr>
      </p:pic>
      <p:pic>
        <p:nvPicPr>
          <p:cNvPr id="9" name="Picture 27" descr="C:\Users\^__^\Desktop\ОГОРОД НА ОКНЕ\GvpTIqeSqu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438" y="3143828"/>
            <a:ext cx="3612629" cy="2553449"/>
          </a:xfrm>
          <a:prstGeom prst="rect">
            <a:avLst/>
          </a:prstGeom>
          <a:noFill/>
        </p:spPr>
      </p:pic>
      <p:pic>
        <p:nvPicPr>
          <p:cNvPr id="10" name="Picture 28" descr="C:\Users\^__^\Desktop\ОГОРОД НА ОКНЕ\demYfjxcnS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1094" y="3258039"/>
            <a:ext cx="4412279" cy="3068825"/>
          </a:xfrm>
          <a:prstGeom prst="rect">
            <a:avLst/>
          </a:prstGeom>
          <a:noFill/>
        </p:spPr>
      </p:pic>
      <p:pic>
        <p:nvPicPr>
          <p:cNvPr id="12" name="Picture 30" descr="C:\Users\^__^\Desktop\ОГОРОД НА ОКНЕ\84osWRtgyV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9048" y="1293070"/>
            <a:ext cx="2645206" cy="160104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24223" y="5887027"/>
            <a:ext cx="6295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так растут васильки…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04867" y="616425"/>
            <a:ext cx="54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«Огород на окне» Софьи Редькиной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31" descr="C:\Users\^__^\Desktop\ОГОРОД НА ОКНЕ\4GmILb56b1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7737" y="1375920"/>
            <a:ext cx="3896721" cy="43513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02182" y="5901978"/>
            <a:ext cx="6220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георгины – пока еще совсем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аленькие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08289" y="616425"/>
            <a:ext cx="70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«Огород на окне» Ирины Кравцовой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Picture 34" descr="C:\Users\^__^\Desktop\ОГОРОД НА ОКНЕ\GQXOWuvGu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977" y="1300970"/>
            <a:ext cx="2902486" cy="4351338"/>
          </a:xfrm>
          <a:prstGeom prst="rect">
            <a:avLst/>
          </a:prstGeom>
          <a:noFill/>
        </p:spPr>
      </p:pic>
      <p:pic>
        <p:nvPicPr>
          <p:cNvPr id="8" name="Picture 35" descr="C:\Users\^__^\Desktop\ОГОРОД НА ОКНЕ\uDyU7J32P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9464" y="1285980"/>
            <a:ext cx="2990593" cy="43513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22885" y="5822642"/>
            <a:ext cx="7015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 нас вырастают хризантемы, астры, гвоздики и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космея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08289" y="526484"/>
            <a:ext cx="70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«Огород на окне» Ангелины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Песоцкой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1546" y="5830487"/>
            <a:ext cx="5696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 вырастет витаминный лучок!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0" name="Picture 2" descr="C:\Users\^__^\Desktop\ОГОРОД НА ОКНЕ\P1Dqk8L6u7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676" y="930130"/>
            <a:ext cx="1758409" cy="2839896"/>
          </a:xfrm>
          <a:prstGeom prst="rect">
            <a:avLst/>
          </a:prstGeom>
          <a:noFill/>
        </p:spPr>
      </p:pic>
      <p:pic>
        <p:nvPicPr>
          <p:cNvPr id="11" name="Picture 3" descr="C:\Users\^__^\Desktop\ОГОРОД НА ОКНЕ\EKtGoZaQzQ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8095" y="1757179"/>
            <a:ext cx="1945673" cy="3000047"/>
          </a:xfrm>
          <a:prstGeom prst="rect">
            <a:avLst/>
          </a:prstGeom>
          <a:noFill/>
        </p:spPr>
      </p:pic>
      <p:pic>
        <p:nvPicPr>
          <p:cNvPr id="12" name="Picture 4" descr="C:\Users\^__^\Desktop\ОГОРОД НА ОКНЕ\rLSPqOwJZ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9416" y="2828143"/>
            <a:ext cx="1726522" cy="2536659"/>
          </a:xfrm>
          <a:prstGeom prst="rect">
            <a:avLst/>
          </a:prstGeom>
          <a:noFill/>
        </p:spPr>
      </p:pic>
      <p:pic>
        <p:nvPicPr>
          <p:cNvPr id="13" name="Picture 5" descr="C:\Users\^__^\Desktop\ОГОРОД НА ОКНЕ\dmlB2hGQsz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1671" y="1729763"/>
            <a:ext cx="1896071" cy="2534353"/>
          </a:xfrm>
          <a:prstGeom prst="rect">
            <a:avLst/>
          </a:prstGeom>
          <a:noFill/>
        </p:spPr>
      </p:pic>
      <p:pic>
        <p:nvPicPr>
          <p:cNvPr id="14" name="Picture 6" descr="C:\Users\^__^\Desktop\ОГОРОД НА ОКНЕ\jN593uLUbe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5725" y="1315959"/>
            <a:ext cx="244561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51"/>
            <a:ext cx="12192000" cy="7090251"/>
          </a:xfrm>
        </p:spPr>
      </p:pic>
      <p:sp>
        <p:nvSpPr>
          <p:cNvPr id="5" name="TextBox 4"/>
          <p:cNvSpPr txBox="1"/>
          <p:nvPr/>
        </p:nvSpPr>
        <p:spPr>
          <a:xfrm>
            <a:off x="1201003" y="-1019331"/>
            <a:ext cx="89335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8172" y="-2190426"/>
            <a:ext cx="10617959" cy="801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проекту «Огород на окне» были получены следующие результаты: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900" b="1" i="1" dirty="0"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Дети познакомились с культурными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растениями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формируется интерес к опытнической и исследовательской деятельности по выращиванию культурных растений в комнатных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условиях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результате практической и опытнической деятельности  дети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узнали много интересного из жизни растений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Дети увидели разнообразие посевного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Дети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бережнее относиться к растительному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В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домашних условиях был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 огород на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окне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Дети стали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уважительно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относиться к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Родители приняли  активное участие в проекте «Огород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хлопот»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2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" y="1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525250" y="13180550"/>
            <a:ext cx="6860274" cy="12461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Паспорт проекта,</a:t>
            </a: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3377" y="689547"/>
            <a:ext cx="734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663" y="884420"/>
            <a:ext cx="898022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346085"/>
            <a:ext cx="103424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известно, самое лучшее открытие то, которое ребёнок делает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сам. Многие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не имеют представления о том, как выращивается рассада овощных и цветочных культур, как растут растения, как трудно вырастить хороший урожай, и какие условия для этого необходимы.</a:t>
            </a:r>
          </a:p>
          <a:p>
            <a:pPr lvl="0"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данном проекте способствует развитию любознательности наблюдательности детей, познавательных способностей. Расширению представлений о растениях, как живых организмах, об условиях необходимых для роста и развития растений,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формированию у детей умения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радоваться красоте выращиваемых растений и результатам своего труда.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754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025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11" y="365125"/>
            <a:ext cx="9880577" cy="6430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34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3"/>
            <a:ext cx="12192000" cy="7090251"/>
          </a:xfrm>
        </p:spPr>
      </p:pic>
      <p:sp>
        <p:nvSpPr>
          <p:cNvPr id="5" name="TextBox 4"/>
          <p:cNvSpPr txBox="1"/>
          <p:nvPr/>
        </p:nvSpPr>
        <p:spPr>
          <a:xfrm>
            <a:off x="7243762" y="-749434"/>
            <a:ext cx="657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7" y="714196"/>
            <a:ext cx="8901545" cy="6444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73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025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9" y="365124"/>
            <a:ext cx="10099962" cy="6382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29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025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96" y="365125"/>
            <a:ext cx="8398077" cy="6298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00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525250" y="13180550"/>
            <a:ext cx="6860274" cy="12461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Паспорт проекта,</a:t>
            </a: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663" y="884420"/>
            <a:ext cx="8980227" cy="672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Формирование экологической культуры у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Формирование интереса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опытнической и  исследовательской деятельности по выращиванию культурных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растений  в комнатных условиях, воспитание  у детей любви к природе, создание 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домашних условиях огорода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подоконнике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1.Расширить знания детей о культурных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растениях (овощные культуры, цветы, комнатные растения)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2.Продолжить знакомить детей с особенностями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выращивания культурных растений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3.Обобщать представление детей о необходимости света, тепла, влаги почвы для роста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растений</a:t>
            </a:r>
          </a:p>
          <a:p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/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1.Продолжать формировать умение детей ухаживать за растениями в комнатных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условиях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2.Развивать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чувство ответственности за благополучное состояние растений 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(полив, взрыхление, прополка сорняков)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3.Продолжать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развивать наблюдательность – умение замечать изменения в росте растений, связывать их с условиями, в которых они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находятся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4.Развивать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1.Воспитывать любовь и интерес к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природе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2.Воспитывать желание выращивать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3. Воспитывать   бережное отношение к растениям, к своему труду и труду других людей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5034" y="468921"/>
            <a:ext cx="7340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Проектная идея: создать в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домашних условиях огород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подоконнике</a:t>
            </a:r>
            <a:endParaRPr lang="ru-RU" sz="2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2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525250" y="13180550"/>
            <a:ext cx="6860274" cy="12461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Паспорт проекта,</a:t>
            </a: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118" y="1499016"/>
            <a:ext cx="106577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познавательный</a:t>
            </a:r>
          </a:p>
          <a:p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Проект: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старшей группы, родители,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словаря</a:t>
            </a: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названия овощных культур, садовых цветов, семена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земля, вода, солнце, трава, сажать, поливать, смотреть,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наблюдать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Предполагаемый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Знакомство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с культурными растениями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получат представления о том, что растения живые, их поливают, сажают,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выращивают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будет формироваться бережное отношение к растительному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уважительного отношения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Создание в домашних условиях огорода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подоконнике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дневника наблюдений для фиксации наблюдений за растениями в огороде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подоконнике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Активное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родителей в реализации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3377" y="689547"/>
            <a:ext cx="734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2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1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69"/>
            <a:ext cx="12192000" cy="7049069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526318"/>
              </p:ext>
            </p:extLst>
          </p:nvPr>
        </p:nvGraphicFramePr>
        <p:xfrm>
          <a:off x="-1199215" y="764498"/>
          <a:ext cx="13038944" cy="691796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80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2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65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65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Мероприятия:</a:t>
                      </a:r>
                      <a:endParaRPr lang="ru-RU" sz="1400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Цель:</a:t>
                      </a:r>
                      <a:endParaRPr lang="ru-RU" sz="1400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6145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Онлайн-консультация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родителей «Огород на окне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Подбор наглядно – дидактических пособий, демонстрационного материала, художественной литературы, приобретение необходимого оборудования. </a:t>
                      </a:r>
                    </a:p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книг, иллюстраций о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растениях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Практическая деятельность: посадка семян : лука,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томата, перца, бархатцы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– наблюдение за культурами (горох, лук, томаты, огурцы, перец и т.д.).  Рассматривание семян через лупу: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укропа, томатов, тыквы, фасоли,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огурцов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Наблюдения:«Растут ли наши растения?»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деятельность: Д/и «Что растет в огороде», «Чудесный мешочек», «Овощи, фрукты»(муляжи)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Продуктивная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 рисование, аппликация,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лепка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Зарисовки наблюдений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вовлечение родителей в проектную деятельность по данной теме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создание условий для реализации проекта «Огород на окне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формирование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интереса к растениям, желание заботиться о них, расширять знания о видах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растений 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формирование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интереса к выращиванию огородной культуры, цветов</a:t>
                      </a:r>
                    </a:p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создание необходимых условий для роста гороха, лука, томатов, огурцов, перца и т.д.).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Дать понятие о том, что форма семян у разных растений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разная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учить замечать изменения, которые происходят в росте и развитии растений</a:t>
                      </a:r>
                    </a:p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закрепление знаний огородных культурах, грунтовых цветах, их выращивании и уходе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фиксирование наблюдений за растениями в зарисовках (рассматривание картинок)</a:t>
                      </a:r>
                    </a:p>
                    <a:p>
                      <a:pPr algn="l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73377" y="254833"/>
            <a:ext cx="734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План мероприятий</a:t>
            </a:r>
            <a:endParaRPr lang="ru-RU" sz="2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0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69"/>
            <a:ext cx="12192000" cy="7049069"/>
          </a:xfrm>
        </p:spPr>
      </p:pic>
      <p:sp>
        <p:nvSpPr>
          <p:cNvPr id="8" name="TextBox 7"/>
          <p:cNvSpPr txBox="1"/>
          <p:nvPr/>
        </p:nvSpPr>
        <p:spPr>
          <a:xfrm>
            <a:off x="838200" y="-191069"/>
            <a:ext cx="1091252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деятельность воспитателя и детей.</a:t>
            </a:r>
          </a:p>
          <a:p>
            <a:pPr algn="ctr"/>
            <a:r>
              <a:rPr lang="ru-RU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</a:p>
          <a:p>
            <a:r>
              <a:rPr lang="ru-RU" sz="1100" dirty="0">
                <a:solidFill>
                  <a:srgbClr val="003300"/>
                </a:solidFill>
              </a:rPr>
              <a:t> </a:t>
            </a:r>
            <a:r>
              <a:rPr lang="ru-RU" sz="20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Социально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-к</a:t>
            </a:r>
            <a:r>
              <a:rPr lang="ru-RU" sz="20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оммуникативная :</a:t>
            </a:r>
          </a:p>
          <a:p>
            <a:pPr marL="228600" indent="-228600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Тематические беседы: «В мире растений», «Что такое огород, и что на нем растет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начинается с семечка», 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Какие растения можно вырастить на подоконнике?»                                    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  Беседы о том, как выращивают овощи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огороде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Беседа: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«Какой бы вырос у нас урожай, если бы посадили… »</a:t>
            </a:r>
          </a:p>
          <a:p>
            <a:pPr marL="342900" indent="-34290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  Проведение дидактических игр : «Что растет в огороде», «Чудесный мешочек», «Овощи, фрукты»(муляжи), «Узнай на вкус», «Сад, огород»,  «От какого овоща эта часть?» , «Большой, маленький» и др.   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                                          </a:t>
            </a:r>
          </a:p>
          <a:p>
            <a:r>
              <a:rPr lang="ru-RU" sz="20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Речевая деятельность: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Чтение художественной  литературы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Стихотворения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  «Дождик» Е.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Стеквашов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«Картошка»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Э.Островская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Огород» А.Прокофьев, «Послушный дождик»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Я.Тайц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Овощи»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Ю.Тувим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 «Наш сад» У. Рашид;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Михалкова 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Сказки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«Репка », «Петушок и бобовое зернышко», «Вершки и корешки», «Пых»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Разучивание с детьми стихов, загадок об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овощах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фруктах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Пословицы и поговорки о семени: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 поры до времени не сеют семени.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Пришло время сева, не глазей ни вправо, ни влево.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Кто весной не сеет, тот осенью жалеет.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Сей в срок – будет прок!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Хорошо зерно в землю спать уложишь – хорошо и разбудишь, сыт будешь.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Дерево скоро садят, да не скоро плоды едят.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 Рассказ детей: «Что растет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саду и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огороде?»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                  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6072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6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709683"/>
            <a:ext cx="96705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  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Опытно-экспериментальная деятельность:  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         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 «Строение растений»    -  «Размножение, рост, развитие растений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 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«Условия, необходимые для жизни растений»:</a:t>
            </a:r>
          </a:p>
          <a:p>
            <a:pPr lvl="0">
              <a:buFontTx/>
              <a:buChar char="-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  (Выявить свойства земли: имеет вес, чёрного цвета, сыпется и т.д.)                                                          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Вода и растения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( Выявить насколько вода необходима для роста растений)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Солнце и растения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(Определить роль солнца в жизни растений)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Человек и растения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(Выявить насколько растения нуждаются в уходе человека)   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-Рассматривание семян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(укропа, помидор, огурцов, лука 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.),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Зарисовки наблюдений роста огородных культур, грунтовых цветов</a:t>
            </a:r>
          </a:p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Музыкальная </a:t>
            </a:r>
            <a:r>
              <a:rPr lang="ru-RU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Слушание и разучивание песен об овощах, о солнце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дожде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Физическая деятельность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представлений о ЗОЖ, физкультминутки: 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«Овощи и фрукты»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«Урожай»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«Овощи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1. Посев   семян.                                                                                              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2. Уход за растениями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домашних условиях: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поливка,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прополка,          рыхление.  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           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                                                                       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2870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6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838200" y="709683"/>
            <a:ext cx="9670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Посадили огород,</a:t>
            </a:r>
          </a:p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Посмотрите, что растёт!</a:t>
            </a:r>
          </a:p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Будем мы ухаживать,</a:t>
            </a:r>
          </a:p>
          <a:p>
            <a:r>
              <a:rPr lang="ru-RU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удем поливать,</a:t>
            </a:r>
          </a:p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Будем за росточками</a:t>
            </a:r>
          </a:p>
          <a:p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Дома наблюдать!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^__^\Desktop\ОГОРОД НА ОКНЕ\jN593uLUb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22" y="1062507"/>
            <a:ext cx="3361404" cy="4829643"/>
          </a:xfrm>
          <a:prstGeom prst="rect">
            <a:avLst/>
          </a:prstGeom>
          <a:noFill/>
        </p:spPr>
      </p:pic>
      <p:pic>
        <p:nvPicPr>
          <p:cNvPr id="8" name="Picture 11" descr="C:\Users\^__^\Desktop\ОГОРОД НА ОКНЕ\G-TWdfuPW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8004" y="1379094"/>
            <a:ext cx="2949205" cy="3927424"/>
          </a:xfrm>
          <a:prstGeom prst="rect">
            <a:avLst/>
          </a:prstGeom>
          <a:noFill/>
        </p:spPr>
      </p:pic>
      <p:pic>
        <p:nvPicPr>
          <p:cNvPr id="9" name="Picture 17" descr="C:\Users\^__^\Desktop\ОГОРОД НА ОКНЕ\E0OhPBFJL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6069" y="3222884"/>
            <a:ext cx="2114375" cy="2819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4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96982" y="426681"/>
            <a:ext cx="12081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Что мы знаем об овощных и цветочных культурах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4654" y="3580743"/>
            <a:ext cx="4538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семян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46111" y="5652994"/>
            <a:ext cx="2325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«Фрукты и овощи»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01976" y="4665897"/>
            <a:ext cx="365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«Узнай фрукт или овощ на ощупь»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8" y="1141688"/>
            <a:ext cx="4390236" cy="2371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22" y="1636656"/>
            <a:ext cx="2350867" cy="3243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05" y="1141688"/>
            <a:ext cx="3247295" cy="33939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5" y="4117773"/>
            <a:ext cx="3669943" cy="2181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692</Words>
  <Application>Microsoft Office PowerPoint</Application>
  <PresentationFormat>Произвольный</PresentationFormat>
  <Paragraphs>1064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 старшей группы № 15 «КАПИТОШКИ»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«Колокольчик» с.Лесновка</dc:title>
  <dc:creator>ASUS</dc:creator>
  <cp:lastModifiedBy>^__^</cp:lastModifiedBy>
  <cp:revision>48</cp:revision>
  <dcterms:created xsi:type="dcterms:W3CDTF">2020-02-09T07:11:48Z</dcterms:created>
  <dcterms:modified xsi:type="dcterms:W3CDTF">2021-05-14T05:47:04Z</dcterms:modified>
</cp:coreProperties>
</file>